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67" r:id="rId4"/>
    <p:sldId id="257" r:id="rId5"/>
    <p:sldId id="258" r:id="rId6"/>
    <p:sldId id="261" r:id="rId7"/>
    <p:sldId id="259" r:id="rId8"/>
    <p:sldId id="260" r:id="rId9"/>
    <p:sldId id="264" r:id="rId10"/>
    <p:sldId id="270" r:id="rId11"/>
    <p:sldId id="268" r:id="rId12"/>
    <p:sldId id="269" r:id="rId13"/>
    <p:sldId id="291" r:id="rId14"/>
    <p:sldId id="288" r:id="rId15"/>
    <p:sldId id="289" r:id="rId16"/>
    <p:sldId id="277" r:id="rId17"/>
    <p:sldId id="278" r:id="rId18"/>
    <p:sldId id="279" r:id="rId19"/>
    <p:sldId id="280" r:id="rId20"/>
    <p:sldId id="281" r:id="rId21"/>
    <p:sldId id="282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52" autoAdjust="0"/>
    <p:restoredTop sz="94660"/>
  </p:normalViewPr>
  <p:slideViewPr>
    <p:cSldViewPr>
      <p:cViewPr>
        <p:scale>
          <a:sx n="125" d="100"/>
          <a:sy n="125" d="100"/>
        </p:scale>
        <p:origin x="-211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ОО"Социально-коммуникативное развитие</c:v>
                </c:pt>
                <c:pt idx="1">
                  <c:v>ОО"Позновательное развитие"</c:v>
                </c:pt>
                <c:pt idx="2">
                  <c:v>ОО"Речевое развитие"</c:v>
                </c:pt>
                <c:pt idx="3">
                  <c:v>ОО"Художественно-эстетическое развитие"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22</c:v>
                </c:pt>
                <c:pt idx="2">
                  <c:v>34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ОО"Социально-коммуникативное развитие</c:v>
                </c:pt>
                <c:pt idx="1">
                  <c:v>ОО"Позновательное развитие"</c:v>
                </c:pt>
                <c:pt idx="2">
                  <c:v>ОО"Речевое развитие"</c:v>
                </c:pt>
                <c:pt idx="3">
                  <c:v>ОО"Художественно-эстетическое развитие"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</c:v>
                </c:pt>
                <c:pt idx="1">
                  <c:v>86</c:v>
                </c:pt>
                <c:pt idx="2">
                  <c:v>89</c:v>
                </c:pt>
                <c:pt idx="3">
                  <c:v>90</c:v>
                </c:pt>
              </c:numCache>
            </c:numRef>
          </c:val>
        </c:ser>
        <c:axId val="120091008"/>
        <c:axId val="120092544"/>
      </c:barChart>
      <c:catAx>
        <c:axId val="12009100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120092544"/>
        <c:crosses val="autoZero"/>
        <c:auto val="1"/>
        <c:lblAlgn val="ctr"/>
        <c:lblOffset val="100"/>
        <c:noMultiLvlLbl val="1"/>
      </c:catAx>
      <c:valAx>
        <c:axId val="1200925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20091008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0.23444842122945048"/>
          <c:y val="0.23712530552027741"/>
          <c:w val="0.68827573627229854"/>
          <c:h val="0.670471130078479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н.г.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ОО"Социально-коммуникативное развитие"</c:v>
                </c:pt>
                <c:pt idx="1">
                  <c:v>ОО"Познавательное развитие"</c:v>
                </c:pt>
                <c:pt idx="2">
                  <c:v>ОО"Речевое развитие"</c:v>
                </c:pt>
                <c:pt idx="3">
                  <c:v>ОО"Художественно-эстетическое развитие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48</c:v>
                </c:pt>
                <c:pt idx="2">
                  <c:v>61</c:v>
                </c:pt>
                <c:pt idx="3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к.г.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ОО"Социально-коммуникативное развитие"</c:v>
                </c:pt>
                <c:pt idx="1">
                  <c:v>ОО"Познавательное развитие"</c:v>
                </c:pt>
                <c:pt idx="2">
                  <c:v>ОО"Речевое развитие"</c:v>
                </c:pt>
                <c:pt idx="3">
                  <c:v>ОО"Художественно-эстетическое развитие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74</c:v>
                </c:pt>
                <c:pt idx="1">
                  <c:v>69</c:v>
                </c:pt>
                <c:pt idx="2">
                  <c:v>73</c:v>
                </c:pt>
                <c:pt idx="3">
                  <c:v>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4"/>
                <c:pt idx="0">
                  <c:v>ОО"Социально-коммуникативное развитие"</c:v>
                </c:pt>
                <c:pt idx="1">
                  <c:v>ОО"Познавательное развитие"</c:v>
                </c:pt>
                <c:pt idx="2">
                  <c:v>ОО"Речевое развитие"</c:v>
                </c:pt>
                <c:pt idx="3">
                  <c:v>ОО"Художественно-эстетическое развитие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78932224"/>
        <c:axId val="78938112"/>
      </c:barChart>
      <c:catAx>
        <c:axId val="78932224"/>
        <c:scaling>
          <c:orientation val="minMax"/>
        </c:scaling>
        <c:delete val="1"/>
        <c:axPos val="b"/>
        <c:majorTickMark val="cross"/>
        <c:minorTickMark val="cross"/>
        <c:tickLblPos val="nextTo"/>
        <c:crossAx val="78938112"/>
        <c:crosses val="autoZero"/>
        <c:auto val="1"/>
        <c:lblAlgn val="ctr"/>
        <c:lblOffset val="100"/>
        <c:noMultiLvlLbl val="1"/>
      </c:catAx>
      <c:valAx>
        <c:axId val="7893811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78932224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0.94099</cdr:x>
      <cdr:y>0.15775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554445" cy="37188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3657600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XP\Desktop\фон к презентации\презе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90" y="1571604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детский сад общеразвивающего вида №10 г.Нерчинска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03" y="3786182"/>
            <a:ext cx="600079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ПОРТФОЛИО ВОСПИТАТЕЛЯ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10" y="5072066"/>
            <a:ext cx="31432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Шмакотина Татьяна Викторовна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DEXP\Desktop\20170329_080339.jpg"/>
          <p:cNvPicPr>
            <a:picLocks noChangeAspect="1" noChangeArrowheads="1"/>
          </p:cNvPicPr>
          <p:nvPr/>
        </p:nvPicPr>
        <p:blipFill>
          <a:blip r:embed="rId3" cstate="print"/>
          <a:srcRect l="22222" t="16806" b="20732"/>
          <a:stretch>
            <a:fillRect/>
          </a:stretch>
        </p:blipFill>
        <p:spPr bwMode="auto">
          <a:xfrm>
            <a:off x="428604" y="4286248"/>
            <a:ext cx="271464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8555" y="285721"/>
            <a:ext cx="35778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Обобщение опыта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6" y="928661"/>
          <a:ext cx="6286544" cy="811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3405211"/>
                <a:gridCol w="2095515"/>
              </a:tblGrid>
              <a:tr h="27885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 распространения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  для воспитателей  «Взаимодействие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ДОУ и семьи в решении задач социально-нравственного воспитания дошкольников» - 2018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в методическом кабинете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Конспект открытого просмотра ООД для РМО по</a:t>
                      </a:r>
                    </a:p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 ОО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Познавательное развитие» ФЭМП « Путешествие в Простоквашино»  2018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ООД на муниципальном уровне. Наличие в методическом кабинете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 мастер- класса по теме:</a:t>
                      </a:r>
                      <a:r>
                        <a:rPr lang="ru-RU" sz="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«Хороводные игры в детском саду»  - 2020 год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мастер-класса на  уровне ДОУ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44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«Счастье – это когда тебя понимают»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Печать статьи для родителей в газете «Нерчинская звезда»</a:t>
                      </a:r>
                      <a:endParaRPr lang="ru-RU" sz="800" dirty="0"/>
                    </a:p>
                  </a:txBody>
                  <a:tcPr/>
                </a:tc>
              </a:tr>
              <a:tr h="4921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Консультация</a:t>
                      </a:r>
                      <a:r>
                        <a:rPr lang="ru-RU" sz="800" baseline="0" dirty="0" smtClean="0"/>
                        <a:t> ля педагогов ДОУ «Развитие связной речи дошкольников» - 2019 год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Наличие в методическом кабинете</a:t>
                      </a:r>
                      <a:endParaRPr lang="ru-RU" sz="800" dirty="0"/>
                    </a:p>
                  </a:txBody>
                  <a:tcPr/>
                </a:tc>
              </a:tr>
              <a:tr h="40287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Консультация</a:t>
                      </a:r>
                      <a:r>
                        <a:rPr lang="ru-RU" sz="800" baseline="0" dirty="0" smtClean="0"/>
                        <a:t> ля педагогов ДОУ «Воспитание финансовой грамотности детей старшего дошкольного возраста» - 2021 год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Наличие в методическом</a:t>
                      </a:r>
                      <a:r>
                        <a:rPr lang="ru-RU" sz="800" baseline="0" dirty="0" smtClean="0"/>
                        <a:t> кабинете</a:t>
                      </a:r>
                      <a:endParaRPr lang="ru-RU" sz="8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Конспект открытого просмотра ООД </a:t>
                      </a:r>
                      <a:r>
                        <a:rPr lang="ru-RU" sz="800" baseline="0" dirty="0" smtClean="0"/>
                        <a:t> по ОО «Художественно-эстетическое развитие» Аппликация в средней группе «Волшебный светофор» – 2020 год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ООД на уровне ДОУ, наличие в методическом кабинете</a:t>
                      </a:r>
                      <a:endParaRPr lang="ru-RU" sz="8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Методическая разработка «Прогулка во второй</a:t>
                      </a:r>
                      <a:r>
                        <a:rPr lang="ru-RU" sz="800" baseline="0" dirty="0" smtClean="0"/>
                        <a:t> младшей группе»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Интернет</a:t>
                      </a:r>
                    </a:p>
                    <a:p>
                      <a:r>
                        <a:rPr lang="ru-RU" sz="800" dirty="0" smtClean="0"/>
                        <a:t>Сайт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en-US" sz="800" baseline="0" dirty="0" smtClean="0"/>
                        <a:t>MAAM.RU</a:t>
                      </a:r>
                      <a:endParaRPr lang="ru-RU" sz="8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Конспект ООД кружка «Мозаика в технике «Торцевание» в старшей группе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Интернет</a:t>
                      </a:r>
                    </a:p>
                    <a:p>
                      <a:r>
                        <a:rPr lang="ru-RU" sz="800" dirty="0" smtClean="0"/>
                        <a:t>Сайт</a:t>
                      </a:r>
                      <a:r>
                        <a:rPr lang="en-US" sz="800" dirty="0" smtClean="0"/>
                        <a:t> MAAM.RU</a:t>
                      </a:r>
                      <a:endParaRPr lang="ru-RU" sz="8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Конспект</a:t>
                      </a:r>
                      <a:r>
                        <a:rPr lang="ru-RU" sz="800" baseline="0" dirty="0" smtClean="0"/>
                        <a:t> дня здоровья для детей и родителей средней группы «Мы спортивная семья»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Наличие в методическом</a:t>
                      </a:r>
                      <a:r>
                        <a:rPr lang="ru-RU" sz="800" baseline="0" dirty="0" smtClean="0"/>
                        <a:t> кабинете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Конспект</a:t>
                      </a:r>
                      <a:r>
                        <a:rPr lang="ru-RU" sz="800" baseline="0" dirty="0" smtClean="0"/>
                        <a:t> . Деловая игра « Эрудит»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среди коллег</a:t>
                      </a:r>
                      <a:r>
                        <a:rPr lang="ru-RU" sz="800" baseline="0" dirty="0" smtClean="0"/>
                        <a:t> ДОУ. Наличие в методическом кабинете</a:t>
                      </a:r>
                      <a:endParaRPr lang="ru-RU" sz="8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проведение деловой игры педагогическом совете по теме «Использование</a:t>
                      </a:r>
                      <a:r>
                        <a:rPr lang="ru-RU" sz="800" baseline="0" dirty="0" smtClean="0"/>
                        <a:t> регионального компонента в патриотическом воспитании дошкольников</a:t>
                      </a:r>
                      <a:r>
                        <a:rPr lang="ru-RU" sz="800" dirty="0" smtClean="0"/>
                        <a:t>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среди коллег  ДОУ. Наличие</a:t>
                      </a:r>
                      <a:r>
                        <a:rPr lang="ru-RU" sz="800" baseline="0" dirty="0" smtClean="0"/>
                        <a:t> в методическом кабинете</a:t>
                      </a:r>
                      <a:endParaRPr lang="ru-RU" sz="8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Конспект ООД для муниципального</a:t>
                      </a:r>
                      <a:r>
                        <a:rPr lang="ru-RU" sz="800" baseline="0" dirty="0" smtClean="0"/>
                        <a:t> конкурса </a:t>
                      </a:r>
                      <a:r>
                        <a:rPr lang="ru-RU" sz="800" dirty="0" smtClean="0"/>
                        <a:t>по теме «Современное</a:t>
                      </a:r>
                      <a:r>
                        <a:rPr lang="ru-RU" sz="800" baseline="0" dirty="0" smtClean="0"/>
                        <a:t> занятие в условиях реализации ФГОС ДО</a:t>
                      </a:r>
                      <a:r>
                        <a:rPr lang="ru-RU" sz="8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</a:t>
                      </a:r>
                      <a:r>
                        <a:rPr lang="ru-RU" sz="800" baseline="0" dirty="0" smtClean="0"/>
                        <a:t> в конкурсе н</a:t>
                      </a:r>
                      <a:r>
                        <a:rPr lang="ru-RU" sz="800" dirty="0" smtClean="0"/>
                        <a:t>а муниципальном уровне</a:t>
                      </a:r>
                      <a:endParaRPr lang="ru-RU" sz="800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Проект «</a:t>
                      </a:r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за</a:t>
                      </a:r>
                      <a:r>
                        <a:rPr lang="ru-RU" sz="800" baseline="0" dirty="0" smtClean="0"/>
                        <a:t> луком наблюдали» для участия в районной научно – практической конференции и муниципального конкурса проектов 2021 год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Участие</a:t>
                      </a:r>
                      <a:r>
                        <a:rPr lang="ru-RU" sz="800" baseline="0" dirty="0" smtClean="0"/>
                        <a:t> в конкурсе н</a:t>
                      </a:r>
                      <a:r>
                        <a:rPr lang="ru-RU" sz="800" dirty="0" smtClean="0"/>
                        <a:t>а муниципальном уровне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</a:tr>
              <a:tr h="1082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baseline="0" dirty="0" smtClean="0"/>
                        <a:t>Тема «Путешествие в </a:t>
                      </a:r>
                      <a:r>
                        <a:rPr lang="ru-RU" sz="800" baseline="0" smtClean="0"/>
                        <a:t>стану сказок»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мастер-класса на муниципальном уровне</a:t>
                      </a:r>
                      <a:endParaRPr lang="ru-RU" sz="800" dirty="0"/>
                    </a:p>
                  </a:txBody>
                  <a:tcPr/>
                </a:tc>
              </a:tr>
              <a:tr h="7873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Доклад к педагогическому совету ( в форме деловой игры)</a:t>
                      </a:r>
                    </a:p>
                    <a:p>
                      <a:r>
                        <a:rPr lang="ru-RU" sz="800" dirty="0" smtClean="0"/>
                        <a:t>Тема «Особенности и условия развития речи дошкольников»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Выступление</a:t>
                      </a:r>
                      <a:r>
                        <a:rPr lang="ru-RU" sz="800" baseline="0" dirty="0" smtClean="0"/>
                        <a:t> на уровне ДОУ.</a:t>
                      </a:r>
                    </a:p>
                    <a:p>
                      <a:r>
                        <a:rPr lang="ru-RU" sz="800" baseline="0" dirty="0" smtClean="0"/>
                        <a:t>Наличие в методическом кабинете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8555" y="357158"/>
            <a:ext cx="37429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РЕЙТИНГ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Отзывы родителей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EXP\Pictures\2017-03-30 2\2 001.jpg"/>
          <p:cNvPicPr>
            <a:picLocks noChangeAspect="1" noChangeArrowheads="1"/>
          </p:cNvPicPr>
          <p:nvPr/>
        </p:nvPicPr>
        <p:blipFill>
          <a:blip r:embed="rId3" cstate="print"/>
          <a:srcRect b="26186"/>
          <a:stretch>
            <a:fillRect/>
          </a:stretch>
        </p:blipFill>
        <p:spPr bwMode="auto">
          <a:xfrm>
            <a:off x="642918" y="1428728"/>
            <a:ext cx="521497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2050" name="Picture 2" descr="C:\Users\DEXP\Pictures\2017-03-30 3\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8" y="1071538"/>
            <a:ext cx="5715040" cy="6411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8555" y="3643306"/>
            <a:ext cx="44964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Приложение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099" name="Picture 3" descr="C:\Users\DEXP\Pictures\2017-03-30 1\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1142976"/>
            <a:ext cx="5929354" cy="75009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802" y="357158"/>
            <a:ext cx="4093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МОИ ПУБЛИКАЦИИ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6147" name="Picture 3" descr="C:\Users\DEXP\Pictures\2017-03-30 5\5 001.jpg"/>
          <p:cNvPicPr>
            <a:picLocks noChangeAspect="1" noChangeArrowheads="1"/>
          </p:cNvPicPr>
          <p:nvPr/>
        </p:nvPicPr>
        <p:blipFill>
          <a:blip r:embed="rId3" cstate="print"/>
          <a:srcRect l="12346" b="10465"/>
          <a:stretch>
            <a:fillRect/>
          </a:stretch>
        </p:blipFill>
        <p:spPr bwMode="auto">
          <a:xfrm>
            <a:off x="785794" y="500034"/>
            <a:ext cx="5500726" cy="7429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3548063"/>
            <a:ext cx="2724150" cy="2047875"/>
          </a:xfrm>
          <a:prstGeom prst="rect">
            <a:avLst/>
          </a:prstGeom>
          <a:noFill/>
        </p:spPr>
      </p:pic>
      <p:pic>
        <p:nvPicPr>
          <p:cNvPr id="13315" name="Picture 3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3548063"/>
            <a:ext cx="2724150" cy="2047875"/>
          </a:xfrm>
          <a:prstGeom prst="rect">
            <a:avLst/>
          </a:prstGeom>
          <a:noFill/>
        </p:spPr>
      </p:pic>
      <p:pic>
        <p:nvPicPr>
          <p:cNvPr id="13316" name="Picture 4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3548063"/>
            <a:ext cx="2724150" cy="2047875"/>
          </a:xfrm>
          <a:prstGeom prst="rect">
            <a:avLst/>
          </a:prstGeom>
          <a:noFill/>
        </p:spPr>
      </p:pic>
      <p:pic>
        <p:nvPicPr>
          <p:cNvPr id="13317" name="Picture 5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8555" y="285720"/>
            <a:ext cx="40616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Приложение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1" name="Picture 1" descr="C:\Users\DEXP\Desktop\деловая игра 2017 ГОД ФОТО\SDC1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1643042"/>
            <a:ext cx="2143140" cy="1928826"/>
          </a:xfrm>
          <a:prstGeom prst="rect">
            <a:avLst/>
          </a:prstGeom>
          <a:noFill/>
        </p:spPr>
      </p:pic>
      <p:pic>
        <p:nvPicPr>
          <p:cNvPr id="10242" name="Picture 2" descr="C:\Users\DEXP\Desktop\деловая игра 2017 ГОД ФОТО\SDC10502.JPG"/>
          <p:cNvPicPr>
            <a:picLocks noChangeAspect="1" noChangeArrowheads="1"/>
          </p:cNvPicPr>
          <p:nvPr/>
        </p:nvPicPr>
        <p:blipFill>
          <a:blip r:embed="rId4" cstate="print"/>
          <a:srcRect t="9717"/>
          <a:stretch>
            <a:fillRect/>
          </a:stretch>
        </p:blipFill>
        <p:spPr bwMode="auto">
          <a:xfrm>
            <a:off x="2928934" y="2000232"/>
            <a:ext cx="2286016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90" y="785786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Деловая игра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«Социально-коммуникативное развитие дошкольников»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DEXP\Desktop\деловая игра 2017 ГОД ФОТО\SDC10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12" y="4214810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8194" name="Picture 2" descr="C:\Users\DEXP\Desktop\все фото\дети сад\P4291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142844"/>
            <a:ext cx="2246338" cy="2166942"/>
          </a:xfrm>
          <a:prstGeom prst="rect">
            <a:avLst/>
          </a:prstGeom>
          <a:noFill/>
        </p:spPr>
      </p:pic>
      <p:pic>
        <p:nvPicPr>
          <p:cNvPr id="8195" name="Picture 3" descr="C:\Users\DEXP\Desktop\все фото\дети сад\P4291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06" y="1000100"/>
            <a:ext cx="2143140" cy="2095504"/>
          </a:xfrm>
          <a:prstGeom prst="rect">
            <a:avLst/>
          </a:prstGeom>
          <a:noFill/>
        </p:spPr>
      </p:pic>
      <p:pic>
        <p:nvPicPr>
          <p:cNvPr id="8196" name="Picture 4" descr="C:\Users\DEXP\Desktop\все фото\дети сад\P4291317.JPG"/>
          <p:cNvPicPr>
            <a:picLocks noChangeAspect="1" noChangeArrowheads="1"/>
          </p:cNvPicPr>
          <p:nvPr/>
        </p:nvPicPr>
        <p:blipFill>
          <a:blip r:embed="rId5"/>
          <a:srcRect l="9570" r="2539"/>
          <a:stretch>
            <a:fillRect/>
          </a:stretch>
        </p:blipFill>
        <p:spPr bwMode="auto">
          <a:xfrm>
            <a:off x="4429132" y="3000364"/>
            <a:ext cx="2143140" cy="2143140"/>
          </a:xfrm>
          <a:prstGeom prst="rect">
            <a:avLst/>
          </a:prstGeom>
          <a:noFill/>
        </p:spPr>
      </p:pic>
      <p:pic>
        <p:nvPicPr>
          <p:cNvPr id="8197" name="Picture 5" descr="C:\Users\DEXP\Desktop\все фото\дети сад\P42913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8" y="3071802"/>
            <a:ext cx="2000264" cy="2071702"/>
          </a:xfrm>
          <a:prstGeom prst="rect">
            <a:avLst/>
          </a:prstGeom>
          <a:noFill/>
        </p:spPr>
      </p:pic>
      <p:pic>
        <p:nvPicPr>
          <p:cNvPr id="8198" name="Picture 6" descr="C:\Users\DEXP\Desktop\все фото\дети сад\P4291318.JPG"/>
          <p:cNvPicPr>
            <a:picLocks noChangeAspect="1" noChangeArrowheads="1"/>
          </p:cNvPicPr>
          <p:nvPr/>
        </p:nvPicPr>
        <p:blipFill>
          <a:blip r:embed="rId7"/>
          <a:srcRect t="25472"/>
          <a:stretch>
            <a:fillRect/>
          </a:stretch>
        </p:blipFill>
        <p:spPr bwMode="auto">
          <a:xfrm>
            <a:off x="1571612" y="5500694"/>
            <a:ext cx="3786214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44" y="0"/>
            <a:ext cx="4000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КРУЖОК «МОЗАИКА»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9218" name="Picture 2" descr="C:\Users\DEXP\Desktop\все фото\дети сад\P5061400.JPG"/>
          <p:cNvPicPr>
            <a:picLocks noChangeAspect="1" noChangeArrowheads="1"/>
          </p:cNvPicPr>
          <p:nvPr/>
        </p:nvPicPr>
        <p:blipFill>
          <a:blip r:embed="rId3"/>
          <a:srcRect t="18182" r="2439"/>
          <a:stretch>
            <a:fillRect/>
          </a:stretch>
        </p:blipFill>
        <p:spPr bwMode="auto">
          <a:xfrm>
            <a:off x="3643314" y="214282"/>
            <a:ext cx="2857520" cy="1857388"/>
          </a:xfrm>
          <a:prstGeom prst="rect">
            <a:avLst/>
          </a:prstGeom>
          <a:noFill/>
        </p:spPr>
      </p:pic>
      <p:pic>
        <p:nvPicPr>
          <p:cNvPr id="9219" name="Picture 3" descr="C:\Users\DEXP\Desktop\все фото\дети сад\P5061399.JPG"/>
          <p:cNvPicPr>
            <a:picLocks noChangeAspect="1" noChangeArrowheads="1"/>
          </p:cNvPicPr>
          <p:nvPr/>
        </p:nvPicPr>
        <p:blipFill>
          <a:blip r:embed="rId4"/>
          <a:srcRect t="20793"/>
          <a:stretch>
            <a:fillRect/>
          </a:stretch>
        </p:blipFill>
        <p:spPr bwMode="auto">
          <a:xfrm>
            <a:off x="428604" y="214282"/>
            <a:ext cx="2786082" cy="1857388"/>
          </a:xfrm>
          <a:prstGeom prst="rect">
            <a:avLst/>
          </a:prstGeom>
          <a:noFill/>
        </p:spPr>
      </p:pic>
      <p:pic>
        <p:nvPicPr>
          <p:cNvPr id="9220" name="Picture 4" descr="C:\Users\DEXP\Desktop\все фото\дети сад\P5061408.JPG"/>
          <p:cNvPicPr>
            <a:picLocks noChangeAspect="1" noChangeArrowheads="1"/>
          </p:cNvPicPr>
          <p:nvPr/>
        </p:nvPicPr>
        <p:blipFill>
          <a:blip r:embed="rId5"/>
          <a:srcRect t="6383" r="5405" b="4255"/>
          <a:stretch>
            <a:fillRect/>
          </a:stretch>
        </p:blipFill>
        <p:spPr bwMode="auto">
          <a:xfrm>
            <a:off x="285728" y="2357422"/>
            <a:ext cx="2500330" cy="1785950"/>
          </a:xfrm>
          <a:prstGeom prst="rect">
            <a:avLst/>
          </a:prstGeom>
          <a:noFill/>
        </p:spPr>
      </p:pic>
      <p:pic>
        <p:nvPicPr>
          <p:cNvPr id="9221" name="Picture 5" descr="C:\Users\DEXP\Desktop\все фото\дети сад\P5061418.JPG"/>
          <p:cNvPicPr>
            <a:picLocks noChangeAspect="1" noChangeArrowheads="1"/>
          </p:cNvPicPr>
          <p:nvPr/>
        </p:nvPicPr>
        <p:blipFill>
          <a:blip r:embed="rId6"/>
          <a:srcRect l="12500" t="9279" r="7500"/>
          <a:stretch>
            <a:fillRect/>
          </a:stretch>
        </p:blipFill>
        <p:spPr bwMode="auto">
          <a:xfrm>
            <a:off x="714356" y="4572000"/>
            <a:ext cx="2428892" cy="1857388"/>
          </a:xfrm>
          <a:prstGeom prst="rect">
            <a:avLst/>
          </a:prstGeom>
          <a:noFill/>
        </p:spPr>
      </p:pic>
      <p:pic>
        <p:nvPicPr>
          <p:cNvPr id="9222" name="Picture 6" descr="C:\Users\DEXP\Desktop\все фото\дети сад\P5061430.JPG"/>
          <p:cNvPicPr>
            <a:picLocks noChangeAspect="1" noChangeArrowheads="1"/>
          </p:cNvPicPr>
          <p:nvPr/>
        </p:nvPicPr>
        <p:blipFill>
          <a:blip r:embed="rId7" cstate="print"/>
          <a:srcRect t="10156"/>
          <a:stretch>
            <a:fillRect/>
          </a:stretch>
        </p:blipFill>
        <p:spPr bwMode="auto">
          <a:xfrm>
            <a:off x="3786190" y="5000628"/>
            <a:ext cx="2389190" cy="1714512"/>
          </a:xfrm>
          <a:prstGeom prst="rect">
            <a:avLst/>
          </a:prstGeom>
          <a:noFill/>
        </p:spPr>
      </p:pic>
      <p:pic>
        <p:nvPicPr>
          <p:cNvPr id="9223" name="Picture 7" descr="C:\Users\DEXP\Desktop\все фото\дети сад\P5061432.JPG"/>
          <p:cNvPicPr>
            <a:picLocks noChangeAspect="1" noChangeArrowheads="1"/>
          </p:cNvPicPr>
          <p:nvPr/>
        </p:nvPicPr>
        <p:blipFill>
          <a:blip r:embed="rId8"/>
          <a:srcRect t="28907" r="9677"/>
          <a:stretch>
            <a:fillRect/>
          </a:stretch>
        </p:blipFill>
        <p:spPr bwMode="auto">
          <a:xfrm>
            <a:off x="1857364" y="6929454"/>
            <a:ext cx="2571768" cy="1857388"/>
          </a:xfrm>
          <a:prstGeom prst="rect">
            <a:avLst/>
          </a:prstGeom>
          <a:noFill/>
        </p:spPr>
      </p:pic>
      <p:pic>
        <p:nvPicPr>
          <p:cNvPr id="9224" name="Picture 8" descr="C:\Users\DEXP\Desktop\все фото\дети сад\P5061446.JPG"/>
          <p:cNvPicPr>
            <a:picLocks noChangeAspect="1" noChangeArrowheads="1"/>
          </p:cNvPicPr>
          <p:nvPr/>
        </p:nvPicPr>
        <p:blipFill>
          <a:blip r:embed="rId9"/>
          <a:srcRect l="5263" t="14286" r="10526"/>
          <a:stretch>
            <a:fillRect/>
          </a:stretch>
        </p:blipFill>
        <p:spPr bwMode="auto">
          <a:xfrm>
            <a:off x="3571876" y="3143240"/>
            <a:ext cx="2571768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86058" y="2143108"/>
            <a:ext cx="3786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ВЕСЕННЯЯ ПРОГУЛКА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10242" name="Picture 2" descr="C:\Users\DEXP\Desktop\все фото\лето. работа\P5071554.JPG"/>
          <p:cNvPicPr>
            <a:picLocks noChangeAspect="1" noChangeArrowheads="1"/>
          </p:cNvPicPr>
          <p:nvPr/>
        </p:nvPicPr>
        <p:blipFill>
          <a:blip r:embed="rId3"/>
          <a:srcRect l="11364" t="18182" r="4545"/>
          <a:stretch>
            <a:fillRect/>
          </a:stretch>
        </p:blipFill>
        <p:spPr bwMode="auto">
          <a:xfrm>
            <a:off x="142852" y="1000100"/>
            <a:ext cx="1928826" cy="1714512"/>
          </a:xfrm>
          <a:prstGeom prst="rect">
            <a:avLst/>
          </a:prstGeom>
          <a:noFill/>
        </p:spPr>
      </p:pic>
      <p:pic>
        <p:nvPicPr>
          <p:cNvPr id="10243" name="Picture 3" descr="C:\Users\DEXP\Desktop\все фото\лето. работа\P5071547.JPG"/>
          <p:cNvPicPr>
            <a:picLocks noChangeAspect="1" noChangeArrowheads="1"/>
          </p:cNvPicPr>
          <p:nvPr/>
        </p:nvPicPr>
        <p:blipFill>
          <a:blip r:embed="rId4"/>
          <a:srcRect l="13867" t="16406" r="15820"/>
          <a:stretch>
            <a:fillRect/>
          </a:stretch>
        </p:blipFill>
        <p:spPr bwMode="auto">
          <a:xfrm>
            <a:off x="2357430" y="1000100"/>
            <a:ext cx="1857388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90" y="21428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8" y="3214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44" name="Picture 4" descr="C:\Users\DEXP\Desktop\все фото\лето. работа\P5071570.JPG"/>
          <p:cNvPicPr>
            <a:picLocks noChangeAspect="1" noChangeArrowheads="1"/>
          </p:cNvPicPr>
          <p:nvPr/>
        </p:nvPicPr>
        <p:blipFill>
          <a:blip r:embed="rId5" cstate="print"/>
          <a:srcRect t="8334" b="4167"/>
          <a:stretch>
            <a:fillRect/>
          </a:stretch>
        </p:blipFill>
        <p:spPr bwMode="auto">
          <a:xfrm>
            <a:off x="642918" y="7429520"/>
            <a:ext cx="2071702" cy="1500198"/>
          </a:xfrm>
          <a:prstGeom prst="rect">
            <a:avLst/>
          </a:prstGeom>
          <a:noFill/>
        </p:spPr>
      </p:pic>
      <p:pic>
        <p:nvPicPr>
          <p:cNvPr id="10245" name="Picture 5" descr="C:\Users\DEXP\Desktop\все фото\лето. работа\P5071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8" y="4786314"/>
            <a:ext cx="1960562" cy="1571636"/>
          </a:xfrm>
          <a:prstGeom prst="rect">
            <a:avLst/>
          </a:prstGeom>
          <a:noFill/>
        </p:spPr>
      </p:pic>
      <p:pic>
        <p:nvPicPr>
          <p:cNvPr id="10246" name="Picture 6" descr="C:\Users\DEXP\Desktop\все фото\лето. работа\P5071572.JPG"/>
          <p:cNvPicPr>
            <a:picLocks noChangeAspect="1" noChangeArrowheads="1"/>
          </p:cNvPicPr>
          <p:nvPr/>
        </p:nvPicPr>
        <p:blipFill>
          <a:blip r:embed="rId7" cstate="print"/>
          <a:srcRect t="8696"/>
          <a:stretch>
            <a:fillRect/>
          </a:stretch>
        </p:blipFill>
        <p:spPr bwMode="auto">
          <a:xfrm>
            <a:off x="3500438" y="7500958"/>
            <a:ext cx="2286016" cy="1500198"/>
          </a:xfrm>
          <a:prstGeom prst="rect">
            <a:avLst/>
          </a:prstGeom>
          <a:noFill/>
        </p:spPr>
      </p:pic>
      <p:pic>
        <p:nvPicPr>
          <p:cNvPr id="10247" name="Picture 7" descr="C:\Users\DEXP\Desktop\все фото\лето. работа\P50715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0" y="4786314"/>
            <a:ext cx="1857388" cy="1571636"/>
          </a:xfrm>
          <a:prstGeom prst="rect">
            <a:avLst/>
          </a:prstGeom>
          <a:noFill/>
        </p:spPr>
      </p:pic>
      <p:pic>
        <p:nvPicPr>
          <p:cNvPr id="10249" name="Picture 9" descr="C:\Users\DEXP\Desktop\все фото\лето. работа\P50715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30" y="2928926"/>
            <a:ext cx="1928826" cy="1643074"/>
          </a:xfrm>
          <a:prstGeom prst="rect">
            <a:avLst/>
          </a:prstGeom>
          <a:noFill/>
        </p:spPr>
      </p:pic>
      <p:pic>
        <p:nvPicPr>
          <p:cNvPr id="10250" name="Picture 10" descr="C:\Users\DEXP\Desktop\все фото\лето. работа\P50715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52" y="4786314"/>
            <a:ext cx="1928826" cy="1571636"/>
          </a:xfrm>
          <a:prstGeom prst="rect">
            <a:avLst/>
          </a:prstGeom>
          <a:noFill/>
        </p:spPr>
      </p:pic>
      <p:pic>
        <p:nvPicPr>
          <p:cNvPr id="10251" name="Picture 11" descr="C:\Users\DEXP\Desktop\все фото\лето. работа\P507158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8" y="1000100"/>
            <a:ext cx="2000264" cy="1714512"/>
          </a:xfrm>
          <a:prstGeom prst="rect">
            <a:avLst/>
          </a:prstGeom>
          <a:noFill/>
        </p:spPr>
      </p:pic>
      <p:pic>
        <p:nvPicPr>
          <p:cNvPr id="10252" name="Picture 12" descr="C:\Users\DEXP\Desktop\все фото\лето. работа\P507158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52" y="2928926"/>
            <a:ext cx="1928826" cy="1643074"/>
          </a:xfrm>
          <a:prstGeom prst="rect">
            <a:avLst/>
          </a:prstGeom>
          <a:noFill/>
        </p:spPr>
      </p:pic>
      <p:pic>
        <p:nvPicPr>
          <p:cNvPr id="10253" name="Picture 13" descr="C:\Users\DEXP\Desktop\все фото\лето. работа\P5071610.JPG"/>
          <p:cNvPicPr>
            <a:picLocks noChangeAspect="1" noChangeArrowheads="1"/>
          </p:cNvPicPr>
          <p:nvPr/>
        </p:nvPicPr>
        <p:blipFill>
          <a:blip r:embed="rId13" cstate="print"/>
          <a:srcRect l="16601" t="7812"/>
          <a:stretch>
            <a:fillRect/>
          </a:stretch>
        </p:blipFill>
        <p:spPr bwMode="auto">
          <a:xfrm>
            <a:off x="4572008" y="2928926"/>
            <a:ext cx="2000264" cy="16430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7167" y="700089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 проектной деятельности «Насекомые»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500" y="1201847"/>
            <a:ext cx="3429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Титульная страница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Копии дипломов об окончании педагогического колледжа и профессиональной переподготовке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Нормативно-правовые  документы</a:t>
            </a: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Сведения о наградах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Грамоты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Результаты педагогической деятельности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Педагогический мониторинг</a:t>
            </a:r>
          </a:p>
          <a:p>
            <a:pPr marL="457200" indent="-457200">
              <a:buClr>
                <a:schemeClr val="tx2"/>
              </a:buClr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Обобщение опыта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11.РЕЙТИНГ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Отзывы родителей</a:t>
            </a:r>
          </a:p>
          <a:p>
            <a:pPr marL="457200" indent="-457200">
              <a:buClr>
                <a:schemeClr val="tx2"/>
              </a:buClr>
            </a:pPr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13. Приложение</a:t>
            </a:r>
          </a:p>
          <a:p>
            <a:pPr marL="457200" indent="-457200">
              <a:buClr>
                <a:schemeClr val="tx2"/>
              </a:buClr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14. Мои публикации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15. Деловая игра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16.Тема «Социально-коммуникативное развитие дошкольников»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17. Фотоматериалы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5" name="Picture 14" descr="C:\Users\DEXP\Desktop\все фото\лето. работа\P5081618.JPG"/>
          <p:cNvPicPr>
            <a:picLocks noChangeAspect="1" noChangeArrowheads="1"/>
          </p:cNvPicPr>
          <p:nvPr/>
        </p:nvPicPr>
        <p:blipFill>
          <a:blip r:embed="rId3" cstate="print"/>
          <a:srcRect t="8696"/>
          <a:stretch>
            <a:fillRect/>
          </a:stretch>
        </p:blipFill>
        <p:spPr bwMode="auto">
          <a:xfrm>
            <a:off x="285728" y="785786"/>
            <a:ext cx="2500330" cy="1500198"/>
          </a:xfrm>
          <a:prstGeom prst="rect">
            <a:avLst/>
          </a:prstGeom>
          <a:noFill/>
        </p:spPr>
      </p:pic>
      <p:pic>
        <p:nvPicPr>
          <p:cNvPr id="6" name="Picture 15" descr="C:\Users\DEXP\Desktop\все фото\лето. работа\P5081621.JPG"/>
          <p:cNvPicPr>
            <a:picLocks noChangeAspect="1" noChangeArrowheads="1"/>
          </p:cNvPicPr>
          <p:nvPr/>
        </p:nvPicPr>
        <p:blipFill>
          <a:blip r:embed="rId4"/>
          <a:srcRect l="10547" r="3320" b="17968"/>
          <a:stretch>
            <a:fillRect/>
          </a:stretch>
        </p:blipFill>
        <p:spPr bwMode="auto">
          <a:xfrm>
            <a:off x="3429000" y="785786"/>
            <a:ext cx="2357454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91" y="35715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Подборка дидактического материала к проекту «Насекомые»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57298" y="2571736"/>
            <a:ext cx="36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сюжетно-ролевых игр</a:t>
            </a:r>
            <a:endParaRPr lang="ru-RU" dirty="0"/>
          </a:p>
        </p:txBody>
      </p:sp>
      <p:pic>
        <p:nvPicPr>
          <p:cNvPr id="1026" name="Picture 2" descr="F:\фотки д. сад\20170116_162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8" y="5286380"/>
            <a:ext cx="2428892" cy="2071702"/>
          </a:xfrm>
          <a:prstGeom prst="rect">
            <a:avLst/>
          </a:prstGeom>
          <a:noFill/>
        </p:spPr>
      </p:pic>
      <p:pic>
        <p:nvPicPr>
          <p:cNvPr id="1027" name="Picture 3" descr="F:\фотки д. сад\20170116_161540.jpg"/>
          <p:cNvPicPr>
            <a:picLocks noChangeAspect="1" noChangeArrowheads="1"/>
          </p:cNvPicPr>
          <p:nvPr/>
        </p:nvPicPr>
        <p:blipFill>
          <a:blip r:embed="rId6" cstate="print"/>
          <a:srcRect l="4000" t="4931" b="16168"/>
          <a:stretch>
            <a:fillRect/>
          </a:stretch>
        </p:blipFill>
        <p:spPr bwMode="auto">
          <a:xfrm>
            <a:off x="571480" y="5286380"/>
            <a:ext cx="2428892" cy="2071702"/>
          </a:xfrm>
          <a:prstGeom prst="rect">
            <a:avLst/>
          </a:prstGeom>
          <a:noFill/>
        </p:spPr>
      </p:pic>
      <p:pic>
        <p:nvPicPr>
          <p:cNvPr id="1028" name="Picture 4" descr="F:\фотки д. сад\20170116_163418.jpg"/>
          <p:cNvPicPr>
            <a:picLocks noChangeAspect="1" noChangeArrowheads="1"/>
          </p:cNvPicPr>
          <p:nvPr/>
        </p:nvPicPr>
        <p:blipFill>
          <a:blip r:embed="rId7" cstate="print"/>
          <a:srcRect l="9417" r="28431"/>
          <a:stretch>
            <a:fillRect/>
          </a:stretch>
        </p:blipFill>
        <p:spPr bwMode="auto">
          <a:xfrm>
            <a:off x="642918" y="3000364"/>
            <a:ext cx="2357454" cy="2143140"/>
          </a:xfrm>
          <a:prstGeom prst="rect">
            <a:avLst/>
          </a:prstGeom>
          <a:noFill/>
        </p:spPr>
      </p:pic>
      <p:pic>
        <p:nvPicPr>
          <p:cNvPr id="1029" name="Picture 5" descr="F:\фотки д. сад\20170112_155612.jpg"/>
          <p:cNvPicPr>
            <a:picLocks noChangeAspect="1" noChangeArrowheads="1"/>
          </p:cNvPicPr>
          <p:nvPr/>
        </p:nvPicPr>
        <p:blipFill>
          <a:blip r:embed="rId8" cstate="print"/>
          <a:srcRect t="16000"/>
          <a:stretch>
            <a:fillRect/>
          </a:stretch>
        </p:blipFill>
        <p:spPr bwMode="auto">
          <a:xfrm>
            <a:off x="3857628" y="3071802"/>
            <a:ext cx="242889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56792" y="1691680"/>
            <a:ext cx="449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СОТРУДНИЧЕСТВО С НЕРЧИНСКИМ МУЗЕЕМ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042"/>
          <a:stretch/>
        </p:blipFill>
        <p:spPr bwMode="auto">
          <a:xfrm>
            <a:off x="548680" y="2077202"/>
            <a:ext cx="3635534" cy="278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6" y="5508104"/>
            <a:ext cx="3672408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8555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8555" y="214283"/>
            <a:ext cx="43535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Мое педагогическое кредо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66" y="1714480"/>
            <a:ext cx="61436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Сегодняшнее время – время инновационных технологий, но никакая технология не заменит тепла души, которое появляется в процессе взаимопонимания. Я стараюсь отдать своим детям частичку души и тепла, которая им так необходима. И пусть моя любовь согреет их в трудную минуту, пусть знания, данные мною, помогут обрести место в жизни, пусть человеческие качества, привитые мною, помогут выстоять и победить.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цель одна: чтоб детям дать добро,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Частичку сердца, да уменье жить.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вышли в люди, не упав «на дно»,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что смогли бы нас благодарить.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61822" y="357158"/>
            <a:ext cx="58078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823" y="1285852"/>
            <a:ext cx="5496135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4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32" y="1071539"/>
          <a:ext cx="5143536" cy="7347649"/>
        </p:xfrm>
        <a:graphic>
          <a:graphicData uri="http://schemas.openxmlformats.org/drawingml/2006/table">
            <a:tbl>
              <a:tblPr/>
              <a:tblGrid>
                <a:gridCol w="361617"/>
                <a:gridCol w="2509846"/>
                <a:gridCol w="2272073"/>
              </a:tblGrid>
              <a:tr h="3155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Образовательное учреждение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окончания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Специальность по диплому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Классификация по диплому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Образовательное учреждение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окончания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Классификация по диплому</a:t>
                      </a: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КОПОН и МП Читинской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области ГОУ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 «Педагогический колледж г. Балея Читинской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2006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Преподавание в начальных классах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 начальных классов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Частное образовательное учреждение дополнительного профессионального образования «Южный институт кадрового обеспечения»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 детей дошкольного возраста</a:t>
                      </a: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Общий: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данном дошкольном учреждении</a:t>
                      </a: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лет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лет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лет</a:t>
                      </a: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квалификации: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Наличие квалификационной категории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прохождения аттестации</a:t>
                      </a: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Соответствие занимаемой должности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01.07.2019 года, сроком на 5 лет</a:t>
                      </a: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05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Прохождение курсов повышения квалификации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08.11.2021г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.-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20.11.2021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объеме 108 часов в Государственном профессиональном образовательном учреждении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Педагогический колледж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г.Чита»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Забайкальского края «Обновление содержания дошкольного образования в соответствии с ФГОС ДО»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622" marR="21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8181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Данные о педагоге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685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Копии дипломов об окончании педагогического колледжа и профессиональной переподготовке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DEXP\Desktop\Портфолио\5 001.jpg"/>
          <p:cNvPicPr>
            <a:picLocks noChangeAspect="1" noChangeArrowheads="1"/>
          </p:cNvPicPr>
          <p:nvPr/>
        </p:nvPicPr>
        <p:blipFill>
          <a:blip r:embed="rId3" cstate="print"/>
          <a:srcRect l="8333" t="19512" r="16667" b="3658"/>
          <a:stretch>
            <a:fillRect/>
          </a:stretch>
        </p:blipFill>
        <p:spPr bwMode="auto">
          <a:xfrm>
            <a:off x="142852" y="785786"/>
            <a:ext cx="4286280" cy="3000396"/>
          </a:xfrm>
          <a:prstGeom prst="rect">
            <a:avLst/>
          </a:prstGeom>
          <a:noFill/>
        </p:spPr>
      </p:pic>
      <p:pic>
        <p:nvPicPr>
          <p:cNvPr id="1026" name="Picture 2" descr="C:\Users\User\Desktop\сканы доков Шмакотина Т.В\Скан_20220207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07607" y="3036071"/>
            <a:ext cx="2357454" cy="3857676"/>
          </a:xfrm>
          <a:prstGeom prst="rect">
            <a:avLst/>
          </a:prstGeom>
          <a:noFill/>
        </p:spPr>
      </p:pic>
      <p:pic>
        <p:nvPicPr>
          <p:cNvPr id="2" name="Picture 2" descr="C:\Users\User\Desktop\Шмакотина Т.В\сканы доков Шмакотина Т.В\курс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46496" y="5768554"/>
            <a:ext cx="2643271" cy="3536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64" y="571472"/>
            <a:ext cx="472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99"/>
                </a:solidFill>
                <a:latin typeface="Georgia" pitchFamily="18" charset="0"/>
              </a:rPr>
              <a:t>Нормативно-правовые  документы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500" y="909458"/>
            <a:ext cx="39290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9900CC"/>
                </a:solidFill>
              </a:rPr>
              <a:t>-  Конвенция о правах ребенка</a:t>
            </a:r>
          </a:p>
          <a:p>
            <a:pPr>
              <a:buFontTx/>
              <a:buNone/>
            </a:pPr>
            <a:r>
              <a:rPr lang="ru-RU" b="1" dirty="0" smtClean="0">
                <a:solidFill>
                  <a:srgbClr val="9900CC"/>
                </a:solidFill>
              </a:rPr>
              <a:t>-  ФЗ «Об образовании в РФ» №273 от 29.12.12 вступил в силу 01.09.2013г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9900CC"/>
                </a:solidFill>
              </a:rPr>
              <a:t>Федерально</a:t>
            </a:r>
            <a:r>
              <a:rPr lang="ru-RU" b="1" dirty="0" smtClean="0">
                <a:solidFill>
                  <a:srgbClr val="9900CC"/>
                </a:solidFill>
              </a:rPr>
              <a:t> -государственный образовательный стандарт №1155 от 17.10.2013г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9900CC"/>
                </a:solidFill>
              </a:rPr>
              <a:t> Порядок организации и осуществления образовательной деятельности по основным общеобразовательным программам- Образовательная Программа дошкольного образования. приказ №1014 от 30. 08.2013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9900CC"/>
                </a:solidFill>
              </a:rPr>
              <a:t>Санитарно-эпидемиологические требования к устройству, содержанию и организации режима работу ДОО №26 от 15.05.2013г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9900CC"/>
                </a:solidFill>
              </a:rPr>
              <a:t> </a:t>
            </a:r>
            <a:endParaRPr lang="ru-RU" sz="2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99" cy="9143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1"/>
            <a:ext cx="6857999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Сведения о наградах</a:t>
            </a:r>
            <a:endParaRPr lang="ru-RU" sz="3200" b="1" u="sng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Почетная грамота «За активное участие в методической работе на муниципальном уровне– 2017 год (УО администрации муниципального района «Нерчинский район» и.о. Е.В.Титова)</a:t>
            </a:r>
          </a:p>
          <a:p>
            <a:pPr marL="514350" indent="-514350" algn="ctr"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Почетная грамота «  За многолетний добросовестный труд в сфере образования Забайкальского края, профессионализм» -2018 год</a:t>
            </a:r>
          </a:p>
          <a:p>
            <a:pPr marL="514350" indent="-51435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(Министерство образования, науки и молодежной политики Забайкальского края, министр А.А. Томских)</a:t>
            </a:r>
          </a:p>
          <a:p>
            <a:pPr marL="514350" indent="-514350"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-Сертификат за участие в первой творческой выставке «Созвездие талантов» в рамках Августовской педагогической конференции-2018 год (Оргкомитет)</a:t>
            </a:r>
          </a:p>
          <a:p>
            <a:pPr marL="514350" indent="-514350" algn="ctr"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Диплом участия муниципального конкурса «Современное занятие в условиях реализации ФГОС» -2018 год ( Оргкомитет)</a:t>
            </a:r>
          </a:p>
          <a:p>
            <a:pPr marL="514350" indent="-514350" algn="ctr"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Диплом за участие в конкурсе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Видеозанятие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условиях реализации ФГОС ДО» в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районном Фестивале педагогических идей – 2021 год ( Начальник УО администрации МР «Нерчинский район»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Н.В.Ораева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Грамота за участие в  научно- практической конференции</a:t>
            </a:r>
          </a:p>
          <a:p>
            <a:pPr marL="514350" indent="-51435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Школьников и муниципального конкурса проектов – 2021 год </a:t>
            </a:r>
          </a:p>
          <a:p>
            <a:pPr marL="514350" indent="-514350"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 Начальник УО администрации МР «Нерчинский район»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Н.В.Ораева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</p:spPr>
      </p:pic>
      <p:pic>
        <p:nvPicPr>
          <p:cNvPr id="2" name="Picture 2" descr="C:\Users\User\Desktop\сканы доков Шмакотина Т.В\Скан_20220207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71406"/>
            <a:ext cx="1785950" cy="2714644"/>
          </a:xfrm>
          <a:prstGeom prst="rect">
            <a:avLst/>
          </a:prstGeom>
          <a:noFill/>
        </p:spPr>
      </p:pic>
      <p:pic>
        <p:nvPicPr>
          <p:cNvPr id="3" name="Picture 3" descr="C:\Users\User\Desktop\сканы доков Шмакотина Т.В\Скан_2022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0" y="642910"/>
            <a:ext cx="1714512" cy="2714644"/>
          </a:xfrm>
          <a:prstGeom prst="rect">
            <a:avLst/>
          </a:prstGeom>
          <a:noFill/>
        </p:spPr>
      </p:pic>
      <p:pic>
        <p:nvPicPr>
          <p:cNvPr id="4" name="Picture 4" descr="C:\Users\User\Desktop\сканы доков Шмакотина Т.В\Скан_20220207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94" y="1142976"/>
            <a:ext cx="1428760" cy="2428892"/>
          </a:xfrm>
          <a:prstGeom prst="rect">
            <a:avLst/>
          </a:prstGeom>
          <a:noFill/>
        </p:spPr>
      </p:pic>
      <p:pic>
        <p:nvPicPr>
          <p:cNvPr id="5" name="Picture 5" descr="C:\Users\User\Desktop\сканы доков Шмакотина Т.В\Скан_20220207 (2).jpg"/>
          <p:cNvPicPr>
            <a:picLocks noChangeAspect="1" noChangeArrowheads="1"/>
          </p:cNvPicPr>
          <p:nvPr/>
        </p:nvPicPr>
        <p:blipFill>
          <a:blip r:embed="rId6" cstate="print"/>
          <a:srcRect r="4348" b="2381"/>
          <a:stretch>
            <a:fillRect/>
          </a:stretch>
        </p:blipFill>
        <p:spPr bwMode="auto">
          <a:xfrm>
            <a:off x="428604" y="2928926"/>
            <a:ext cx="1643074" cy="2500330"/>
          </a:xfrm>
          <a:prstGeom prst="rect">
            <a:avLst/>
          </a:prstGeom>
          <a:noFill/>
        </p:spPr>
      </p:pic>
      <p:pic>
        <p:nvPicPr>
          <p:cNvPr id="6" name="Picture 6" descr="C:\Users\User\Desktop\сканы доков Шмакотина Т.В\Скан_20220207 (7).jpg"/>
          <p:cNvPicPr>
            <a:picLocks noChangeAspect="1" noChangeArrowheads="1"/>
          </p:cNvPicPr>
          <p:nvPr/>
        </p:nvPicPr>
        <p:blipFill>
          <a:blip r:embed="rId7" cstate="print"/>
          <a:srcRect b="2632"/>
          <a:stretch>
            <a:fillRect/>
          </a:stretch>
        </p:blipFill>
        <p:spPr bwMode="auto">
          <a:xfrm>
            <a:off x="2428868" y="3500430"/>
            <a:ext cx="1571636" cy="2643206"/>
          </a:xfrm>
          <a:prstGeom prst="rect">
            <a:avLst/>
          </a:prstGeom>
          <a:noFill/>
        </p:spPr>
      </p:pic>
      <p:pic>
        <p:nvPicPr>
          <p:cNvPr id="1031" name="Picture 7" descr="C:\Users\User\Desktop\сканы доков Шмакотина Т.В\Скан_20220207 (8).jpg"/>
          <p:cNvPicPr>
            <a:picLocks noChangeAspect="1" noChangeArrowheads="1"/>
          </p:cNvPicPr>
          <p:nvPr/>
        </p:nvPicPr>
        <p:blipFill>
          <a:blip r:embed="rId8" cstate="print"/>
          <a:srcRect r="-8697" b="-1"/>
          <a:stretch>
            <a:fillRect/>
          </a:stretch>
        </p:blipFill>
        <p:spPr bwMode="auto">
          <a:xfrm>
            <a:off x="4286256" y="4000496"/>
            <a:ext cx="17859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XP\Desktop\фон к презентации\презен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8555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8" y="928662"/>
            <a:ext cx="62865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Педагогический мониторинг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70" y="2357422"/>
            <a:ext cx="20002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Вторая младшая группа 2018-2019г.г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45449" y="2857488"/>
          <a:ext cx="2497799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500438" y="2571736"/>
          <a:ext cx="271464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928802" y="4929190"/>
            <a:ext cx="32146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Педагогический мониторинг – производная форма, обозначающая осуществление действия, которое направлено на реализацию таких функций, как наблюдение, контроль и предупреждение. Данные диаграммы отражают результаты педагогического мониторинга, где в процентах показано количество успевающих воспитанников. Если в начале года процент успевающих не так высок как хотелось бы, то к концу года количество успевающих заметно возрастает.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1416</TotalTime>
  <Words>1021</Words>
  <Application>Microsoft Office PowerPoint</Application>
  <PresentationFormat>Экран (4:3)</PresentationFormat>
  <Paragraphs>171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DEXP</dc:creator>
  <cp:lastModifiedBy>User</cp:lastModifiedBy>
  <cp:revision>141</cp:revision>
  <dcterms:created xsi:type="dcterms:W3CDTF">2017-03-21T10:18:52Z</dcterms:created>
  <dcterms:modified xsi:type="dcterms:W3CDTF">2022-03-14T03:35:17Z</dcterms:modified>
</cp:coreProperties>
</file>